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7"/>
  </p:notesMasterIdLst>
  <p:handoutMasterIdLst>
    <p:handoutMasterId r:id="rId28"/>
  </p:handoutMasterIdLst>
  <p:sldIdLst>
    <p:sldId id="256" r:id="rId6"/>
    <p:sldId id="288" r:id="rId7"/>
    <p:sldId id="267" r:id="rId8"/>
    <p:sldId id="268" r:id="rId9"/>
    <p:sldId id="269" r:id="rId10"/>
    <p:sldId id="270" r:id="rId11"/>
    <p:sldId id="282" r:id="rId12"/>
    <p:sldId id="272" r:id="rId13"/>
    <p:sldId id="274" r:id="rId14"/>
    <p:sldId id="275" r:id="rId15"/>
    <p:sldId id="281" r:id="rId16"/>
    <p:sldId id="276" r:id="rId17"/>
    <p:sldId id="280" r:id="rId18"/>
    <p:sldId id="283" r:id="rId19"/>
    <p:sldId id="284" r:id="rId20"/>
    <p:sldId id="285" r:id="rId21"/>
    <p:sldId id="286" r:id="rId22"/>
    <p:sldId id="287" r:id="rId23"/>
    <p:sldId id="277" r:id="rId24"/>
    <p:sldId id="278" r:id="rId25"/>
    <p:sldId id="279" r:id="rId26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434"/>
    <a:srgbClr val="FF3434"/>
    <a:srgbClr val="FFFFFF"/>
    <a:srgbClr val="E7343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4124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A46F1-A91B-4464-BB68-EAF86F9E9A67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561D0-8A1C-4D91-A04C-7858106555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986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3B97C-D1AA-44E7-8716-F8FE24133022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DC3E7-6719-46DF-95DD-DE7CCF7426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41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Ziel ist das Aufteilen in Gruppen mit möglichst durchmischten Personen.</a:t>
            </a:r>
            <a:r>
              <a:rPr lang="de-DE" baseline="0" dirty="0" smtClean="0"/>
              <a:t> Wenn die Personen erst einmal aufgestellt sind, werden bspw. 3er-Gruppen abgetrennt.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DC3E7-6719-46DF-95DD-DE7CCF74269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37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DC3E7-6719-46DF-95DD-DE7CCF74269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13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/>
          <p:cNvSpPr>
            <a:spLocks noGrp="1"/>
          </p:cNvSpPr>
          <p:nvPr>
            <p:ph type="pic" idx="21"/>
          </p:nvPr>
        </p:nvSpPr>
        <p:spPr>
          <a:xfrm>
            <a:off x="0" y="1196980"/>
            <a:ext cx="12192000" cy="3612409"/>
          </a:xfrm>
          <a:prstGeom prst="rect">
            <a:avLst/>
          </a:prstGeom>
          <a:noFill/>
        </p:spPr>
      </p:sp>
      <p:sp>
        <p:nvSpPr>
          <p:cNvPr id="10" name="Rechteck 9"/>
          <p:cNvSpPr/>
          <p:nvPr userDrawn="1"/>
        </p:nvSpPr>
        <p:spPr>
          <a:xfrm>
            <a:off x="0" y="4809388"/>
            <a:ext cx="12192000" cy="13580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accent1"/>
                </a:solidFill>
              </a:rPr>
              <a:t>     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262597" y="6167407"/>
            <a:ext cx="11929403" cy="5168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84001" y="4148808"/>
            <a:ext cx="11492875" cy="1045616"/>
          </a:xfrm>
          <a:prstGeom prst="rect">
            <a:avLst/>
          </a:prstGeom>
          <a:noFill/>
        </p:spPr>
        <p:txBody>
          <a:bodyPr wrap="square" lIns="72000" tIns="216000" rIns="144000" bIns="216000" anchor="t" anchorCtr="0">
            <a:spAutoFit/>
          </a:bodyPr>
          <a:lstStyle>
            <a:lvl1pPr algn="l">
              <a:tabLst>
                <a:tab pos="1254125" algn="l"/>
              </a:tabLst>
              <a:defRPr lang="de-DE" sz="4400" b="1" kern="1200" cap="all" baseline="0" smtClean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Titel hier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384001" y="5745761"/>
            <a:ext cx="11492875" cy="3600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84001" y="4992706"/>
            <a:ext cx="11423332" cy="468000"/>
          </a:xfrm>
        </p:spPr>
        <p:txBody>
          <a:bodyPr lIns="72000" tIns="0" bIns="0" anchor="t" anchorCtr="0">
            <a:noAutofit/>
          </a:bodyPr>
          <a:lstStyle>
            <a:lvl1pPr marL="0" indent="0">
              <a:buNone/>
              <a:defRPr lang="de-DE" sz="3200" b="1" kern="1200" cap="none" baseline="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55001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262597" y="6167407"/>
            <a:ext cx="11929403" cy="5168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idx="21"/>
          </p:nvPr>
        </p:nvSpPr>
        <p:spPr>
          <a:xfrm>
            <a:off x="0" y="1196976"/>
            <a:ext cx="12192000" cy="2576818"/>
          </a:xfrm>
          <a:prstGeom prst="rect">
            <a:avLst/>
          </a:prstGeom>
          <a:noFill/>
        </p:spPr>
      </p:sp>
      <p:sp>
        <p:nvSpPr>
          <p:cNvPr id="10" name="Rechteck 9"/>
          <p:cNvSpPr/>
          <p:nvPr userDrawn="1"/>
        </p:nvSpPr>
        <p:spPr>
          <a:xfrm>
            <a:off x="0" y="3773794"/>
            <a:ext cx="12192000" cy="23936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001" y="3117843"/>
            <a:ext cx="11492875" cy="1045616"/>
          </a:xfrm>
          <a:prstGeom prst="rect">
            <a:avLst/>
          </a:prstGeom>
          <a:noFill/>
        </p:spPr>
        <p:txBody>
          <a:bodyPr wrap="square" lIns="72000" tIns="216000" rIns="144000" bIns="216000" anchor="t" anchorCtr="0">
            <a:spAutoFit/>
          </a:bodyPr>
          <a:lstStyle>
            <a:lvl1pPr algn="l">
              <a:tabLst>
                <a:tab pos="1254125" algn="l"/>
              </a:tabLst>
              <a:defRPr lang="de-DE" sz="4400" b="1" kern="1200" cap="all" baseline="0" smtClean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Titel hier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84001" y="3961741"/>
            <a:ext cx="11423332" cy="468000"/>
          </a:xfrm>
        </p:spPr>
        <p:txBody>
          <a:bodyPr lIns="72000" tIns="0" bIns="0" anchor="t" anchorCtr="0">
            <a:noAutofit/>
          </a:bodyPr>
          <a:lstStyle>
            <a:lvl1pPr marL="0" indent="0">
              <a:buNone/>
              <a:defRPr lang="de-DE" sz="3200" b="1" kern="1200" cap="none" baseline="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384001" y="5745761"/>
            <a:ext cx="11492875" cy="3600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6353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262597" y="6167407"/>
            <a:ext cx="11929403" cy="5168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idx="21"/>
          </p:nvPr>
        </p:nvSpPr>
        <p:spPr>
          <a:xfrm>
            <a:off x="0" y="1196978"/>
            <a:ext cx="12192000" cy="1536119"/>
          </a:xfrm>
          <a:prstGeom prst="rect">
            <a:avLst/>
          </a:prstGeom>
          <a:noFill/>
        </p:spPr>
      </p:sp>
      <p:sp>
        <p:nvSpPr>
          <p:cNvPr id="10" name="Rechteck 9"/>
          <p:cNvSpPr/>
          <p:nvPr userDrawn="1"/>
        </p:nvSpPr>
        <p:spPr>
          <a:xfrm>
            <a:off x="0" y="2733101"/>
            <a:ext cx="12192000" cy="3434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84001" y="2077149"/>
            <a:ext cx="11492875" cy="1045616"/>
          </a:xfrm>
          <a:prstGeom prst="rect">
            <a:avLst/>
          </a:prstGeom>
          <a:noFill/>
        </p:spPr>
        <p:txBody>
          <a:bodyPr wrap="square" lIns="72000" tIns="216000" rIns="144000" bIns="216000" anchor="t" anchorCtr="0">
            <a:spAutoFit/>
          </a:bodyPr>
          <a:lstStyle>
            <a:lvl1pPr algn="l">
              <a:tabLst>
                <a:tab pos="1254125" algn="l"/>
              </a:tabLst>
              <a:defRPr lang="de-DE" sz="4400" b="1" kern="1200" cap="all" baseline="0" smtClean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Titel hier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84001" y="2921047"/>
            <a:ext cx="11423332" cy="468000"/>
          </a:xfrm>
        </p:spPr>
        <p:txBody>
          <a:bodyPr lIns="72000" tIns="0" bIns="0" anchor="t" anchorCtr="0">
            <a:noAutofit/>
          </a:bodyPr>
          <a:lstStyle>
            <a:lvl1pPr marL="0" indent="0">
              <a:buNone/>
              <a:defRPr lang="de-DE" sz="3200" b="1" kern="1200" cap="none" baseline="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384001" y="5745761"/>
            <a:ext cx="11492875" cy="3600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0429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6167402"/>
            <a:ext cx="12192000" cy="6905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262597" y="6167407"/>
            <a:ext cx="11929403" cy="516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83999" y="1196975"/>
            <a:ext cx="11423332" cy="468000"/>
          </a:xfrm>
        </p:spPr>
        <p:txBody>
          <a:bodyPr lIns="72000" tIns="0" bIns="0" anchor="t" anchorCtr="0">
            <a:noAutofit/>
          </a:bodyPr>
          <a:lstStyle>
            <a:lvl1pPr marL="0" indent="0">
              <a:buNone/>
              <a:defRPr lang="de-DE" sz="3200" b="1" kern="1200" cap="all" baseline="0" dirty="0" smtClean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Zwischentitel</a:t>
            </a:r>
          </a:p>
        </p:txBody>
      </p:sp>
      <p:sp>
        <p:nvSpPr>
          <p:cNvPr id="17" name="Datumsplatzhalter 6"/>
          <p:cNvSpPr>
            <a:spLocks noGrp="1"/>
          </p:cNvSpPr>
          <p:nvPr>
            <p:ph type="dt" sz="half" idx="14"/>
          </p:nvPr>
        </p:nvSpPr>
        <p:spPr>
          <a:xfrm>
            <a:off x="478308" y="6180959"/>
            <a:ext cx="1440001" cy="149779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ADCE344-72E0-4185-A7C5-9160213D1C27}" type="datetime1">
              <a:rPr lang="de-DE" smtClean="0"/>
              <a:pPr/>
              <a:t>15.12.2023</a:t>
            </a:fld>
            <a:endParaRPr lang="de-DE" dirty="0"/>
          </a:p>
        </p:txBody>
      </p:sp>
      <p:sp>
        <p:nvSpPr>
          <p:cNvPr id="18" name="Fußzeilenplatzhalter 14"/>
          <p:cNvSpPr>
            <a:spLocks noGrp="1"/>
          </p:cNvSpPr>
          <p:nvPr>
            <p:ph type="ftr" sz="quarter" idx="15"/>
          </p:nvPr>
        </p:nvSpPr>
        <p:spPr>
          <a:xfrm>
            <a:off x="478307" y="6330738"/>
            <a:ext cx="11455932" cy="172821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9" name="Foliennummernplatzhalter 15"/>
          <p:cNvSpPr>
            <a:spLocks noGrp="1"/>
          </p:cNvSpPr>
          <p:nvPr>
            <p:ph type="sldNum" sz="quarter" idx="16"/>
          </p:nvPr>
        </p:nvSpPr>
        <p:spPr>
          <a:xfrm>
            <a:off x="478305" y="6513334"/>
            <a:ext cx="2785987" cy="123652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7950D60-1725-467F-8419-6667873192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idx="21"/>
          </p:nvPr>
        </p:nvSpPr>
        <p:spPr>
          <a:xfrm>
            <a:off x="384004" y="2744191"/>
            <a:ext cx="5643025" cy="3242496"/>
          </a:xfrm>
          <a:prstGeom prst="rect">
            <a:avLst/>
          </a:prstGeom>
          <a:noFill/>
        </p:spPr>
      </p:sp>
      <p:sp>
        <p:nvSpPr>
          <p:cNvPr id="14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264294" y="6512653"/>
            <a:ext cx="8669945" cy="140685"/>
          </a:xfrm>
        </p:spPr>
        <p:txBody>
          <a:bodyPr anchor="ctr"/>
          <a:lstStyle>
            <a:lvl1pPr marL="0" indent="0" algn="r"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100">
                <a:latin typeface="+mn-lt"/>
              </a:defRPr>
            </a:lvl2pPr>
            <a:lvl3pPr marL="914400" indent="0">
              <a:buNone/>
              <a:defRPr sz="1100">
                <a:latin typeface="+mn-lt"/>
              </a:defRPr>
            </a:lvl3pPr>
            <a:lvl4pPr marL="1371600" indent="0">
              <a:buNone/>
              <a:defRPr sz="1100">
                <a:latin typeface="+mn-lt"/>
              </a:defRPr>
            </a:lvl4pPr>
            <a:lvl5pPr marL="18288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de-DE" dirty="0"/>
              <a:t>Quellenangaben: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384000" y="2195950"/>
            <a:ext cx="5640000" cy="360000"/>
          </a:xfrm>
        </p:spPr>
        <p:txBody>
          <a:bodyPr lIns="72000"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332" y="2195950"/>
            <a:ext cx="5640000" cy="360000"/>
          </a:xfrm>
        </p:spPr>
        <p:txBody>
          <a:bodyPr lIns="72000"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idx="24"/>
          </p:nvPr>
        </p:nvSpPr>
        <p:spPr>
          <a:xfrm>
            <a:off x="6164309" y="2744191"/>
            <a:ext cx="5643025" cy="3242496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300795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6167402"/>
            <a:ext cx="12192000" cy="6905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262597" y="6167407"/>
            <a:ext cx="11929403" cy="516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83999" y="1196975"/>
            <a:ext cx="11423332" cy="468000"/>
          </a:xfrm>
        </p:spPr>
        <p:txBody>
          <a:bodyPr lIns="72000" tIns="0" bIns="0" anchor="t" anchorCtr="0">
            <a:noAutofit/>
          </a:bodyPr>
          <a:lstStyle>
            <a:lvl1pPr marL="0" indent="0">
              <a:buNone/>
              <a:defRPr lang="de-DE" sz="3200" b="1" kern="1200" cap="all" baseline="0" dirty="0" smtClean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Zwischentitel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384001" y="2195950"/>
            <a:ext cx="11423331" cy="360000"/>
          </a:xfrm>
        </p:spPr>
        <p:txBody>
          <a:bodyPr lIns="72000"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5"/>
          </p:nvPr>
        </p:nvSpPr>
        <p:spPr>
          <a:xfrm>
            <a:off x="384000" y="2744509"/>
            <a:ext cx="11423333" cy="3242177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335176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der Gr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167402"/>
            <a:ext cx="12192000" cy="6905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262597" y="6167407"/>
            <a:ext cx="11929403" cy="516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00" y="1706401"/>
            <a:ext cx="11442893" cy="421446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83999" y="1206788"/>
            <a:ext cx="11442892" cy="468000"/>
          </a:xfrm>
        </p:spPr>
        <p:txBody>
          <a:bodyPr lIns="72000" t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48954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6167402"/>
            <a:ext cx="12192000" cy="6905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262597" y="6167407"/>
            <a:ext cx="11929403" cy="516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83999" y="1706400"/>
            <a:ext cx="8216585" cy="42369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4000" y="1206273"/>
            <a:ext cx="11420573" cy="468000"/>
          </a:xfrm>
        </p:spPr>
        <p:txBody>
          <a:bodyPr lIns="72000" t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21"/>
          </p:nvPr>
        </p:nvSpPr>
        <p:spPr>
          <a:xfrm>
            <a:off x="8736439" y="1706400"/>
            <a:ext cx="3070894" cy="2033670"/>
          </a:xfrm>
          <a:prstGeom prst="rect">
            <a:avLst/>
          </a:prstGeom>
          <a:noFill/>
        </p:spPr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8736439" y="3909668"/>
            <a:ext cx="3068138" cy="2033670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129030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167402"/>
            <a:ext cx="12192000" cy="6905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262597" y="6167407"/>
            <a:ext cx="11929403" cy="516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7332" y="2190356"/>
            <a:ext cx="5640000" cy="396664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00" y="2190356"/>
            <a:ext cx="5640000" cy="3966649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00" y="1719502"/>
            <a:ext cx="5640000" cy="360000"/>
          </a:xfrm>
        </p:spPr>
        <p:txBody>
          <a:bodyPr lIns="72000"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332" y="1719502"/>
            <a:ext cx="5640000" cy="360000"/>
          </a:xfrm>
        </p:spPr>
        <p:txBody>
          <a:bodyPr lIns="72000"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84001" y="1209004"/>
            <a:ext cx="9120003" cy="468000"/>
          </a:xfrm>
        </p:spPr>
        <p:txBody>
          <a:bodyPr lIns="72000" t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66505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un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6167402"/>
            <a:ext cx="12192000" cy="6905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262597" y="6167407"/>
            <a:ext cx="11929403" cy="516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00" y="4539391"/>
            <a:ext cx="5640000" cy="147885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7332" y="4539391"/>
            <a:ext cx="5640000" cy="147885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83999" y="1202027"/>
            <a:ext cx="11423332" cy="468000"/>
          </a:xfrm>
        </p:spPr>
        <p:txBody>
          <a:bodyPr lIns="72000" t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idx="21"/>
          </p:nvPr>
        </p:nvSpPr>
        <p:spPr>
          <a:xfrm>
            <a:off x="384004" y="1718980"/>
            <a:ext cx="5521129" cy="2760119"/>
          </a:xfrm>
          <a:prstGeom prst="rect">
            <a:avLst/>
          </a:prstGeom>
          <a:noFill/>
        </p:spPr>
      </p:sp>
      <p:sp>
        <p:nvSpPr>
          <p:cNvPr id="13" name="Bildplatzhalter 2"/>
          <p:cNvSpPr>
            <a:spLocks noGrp="1"/>
          </p:cNvSpPr>
          <p:nvPr>
            <p:ph type="pic" idx="22"/>
          </p:nvPr>
        </p:nvSpPr>
        <p:spPr>
          <a:xfrm>
            <a:off x="6286206" y="1718980"/>
            <a:ext cx="5521129" cy="2760119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357969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03" y="1260000"/>
            <a:ext cx="11455932" cy="460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127102" y="351797"/>
            <a:ext cx="982767" cy="78252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23" y="351797"/>
            <a:ext cx="1440880" cy="5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0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5" r:id="rId3"/>
    <p:sldLayoutId id="2147483683" r:id="rId4"/>
    <p:sldLayoutId id="2147483684" r:id="rId5"/>
    <p:sldLayoutId id="2147483680" r:id="rId6"/>
    <p:sldLayoutId id="2147483672" r:id="rId7"/>
    <p:sldLayoutId id="2147483665" r:id="rId8"/>
    <p:sldLayoutId id="2147483678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100" b="1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4" userDrawn="1">
          <p15:clr>
            <a:srgbClr val="F26B43"/>
          </p15:clr>
        </p15:guide>
        <p15:guide id="2" pos="3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tory.de/entdecken/dokument/ki-begriffe-klaeren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rs.th-luebeck.de/p/52680801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9" b="24069"/>
          <a:stretch/>
        </p:blipFill>
        <p:spPr/>
      </p:pic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Anja Lorenz, Institut für Interaktive Systeme (</a:t>
            </a:r>
            <a:r>
              <a:rPr lang="de-DE" dirty="0" err="1"/>
              <a:t>ISy</a:t>
            </a:r>
            <a:r>
              <a:rPr lang="de-DE" dirty="0"/>
              <a:t>), TH Lübeck</a:t>
            </a:r>
          </a:p>
          <a:p>
            <a:r>
              <a:rPr lang="de-DE" dirty="0"/>
              <a:t>14.11.2023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3"/>
          </p:nvPr>
        </p:nvSpPr>
        <p:spPr/>
        <p:txBody>
          <a:bodyPr anchor="t"/>
          <a:lstStyle/>
          <a:p>
            <a:r>
              <a:rPr lang="de-DE" sz="6000" dirty="0" err="1"/>
              <a:t>KISy</a:t>
            </a:r>
            <a:r>
              <a:rPr lang="de-DE" sz="6000" dirty="0"/>
              <a:t>-VORGLÜHEN</a:t>
            </a:r>
          </a:p>
        </p:txBody>
      </p:sp>
      <p:pic>
        <p:nvPicPr>
          <p:cNvPr id="1032" name="Picture 8" descr="https://lh3.googleusercontent.com/sBsoZapN_BFE8K6yQYTe6JXjV7hlxyMuWfy_jbARE1BFcalj_EfTaBHkG56sNTDmvLCzF_PDEbmM2FIVzN3q4hZ-olygl69AKvpUApdjatZPMhwGpH2GjkRMJs6ICVNj170Sn7ZrXy10n7CkDQAbOB_XH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13" y="6105761"/>
            <a:ext cx="1235963" cy="4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0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idx="13"/>
          </p:nvPr>
        </p:nvSpPr>
        <p:spPr/>
        <p:txBody>
          <a:bodyPr anchor="t"/>
          <a:lstStyle/>
          <a:p>
            <a:r>
              <a:rPr lang="de-DE" sz="6000" dirty="0"/>
              <a:t>VERY </a:t>
            </a:r>
            <a:r>
              <a:rPr lang="de-DE" sz="6000" dirty="0" err="1"/>
              <a:t>ISy</a:t>
            </a:r>
            <a:endParaRPr lang="de-DE" sz="600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 bauen gemeinsam einen Online-Kurs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7" b="32750"/>
          <a:stretch/>
        </p:blipFill>
        <p:spPr/>
      </p:pic>
    </p:spTree>
    <p:extLst>
      <p:ext uri="{BB962C8B-B14F-4D97-AF65-F5344CB8AC3E}">
        <p14:creationId xmlns:p14="http://schemas.microsoft.com/office/powerpoint/2010/main" val="24835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84000" y="1947671"/>
            <a:ext cx="11442893" cy="3794761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/>
              <a:t>Ziel: Ein Kurs für neue Kolleg*innen </a:t>
            </a:r>
            <a:r>
              <a:rPr lang="de-DE" sz="2400" dirty="0"/>
              <a:t>inkl. Studis</a:t>
            </a:r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/>
              <a:t>Wollten wir immer schon haben. </a:t>
            </a:r>
            <a:r>
              <a:rPr lang="de-DE" sz="3600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de-DE" sz="3600" dirty="0">
                <a:sym typeface="Wingdings" panose="05000000000000000000" pitchFamily="2" charset="2"/>
              </a:rPr>
              <a:t>Gibt kein Projekt dafür. </a:t>
            </a:r>
          </a:p>
          <a:p>
            <a:pPr marL="0" indent="0">
              <a:buNone/>
            </a:pPr>
            <a:r>
              <a:rPr lang="de-DE" sz="3600" dirty="0">
                <a:sym typeface="Wingdings" panose="05000000000000000000" pitchFamily="2" charset="2"/>
              </a:rPr>
              <a:t> Gemeinsamer Aufschlag kann weiterentwickelt werden.</a:t>
            </a:r>
            <a:endParaRPr lang="de-DE" sz="36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 anchor="b"/>
          <a:lstStyle/>
          <a:p>
            <a:r>
              <a:rPr lang="de-DE" sz="6000" dirty="0">
                <a:solidFill>
                  <a:schemeClr val="tx2"/>
                </a:solidFill>
              </a:rPr>
              <a:t>VERY </a:t>
            </a:r>
            <a:r>
              <a:rPr lang="de-DE" sz="6000" dirty="0" err="1">
                <a:solidFill>
                  <a:schemeClr val="tx2"/>
                </a:solidFill>
              </a:rPr>
              <a:t>ISy</a:t>
            </a:r>
            <a:endParaRPr lang="de-DE" sz="6000" dirty="0">
              <a:solidFill>
                <a:schemeClr val="tx2"/>
              </a:solidFill>
            </a:endParaRPr>
          </a:p>
        </p:txBody>
      </p:sp>
      <p:sp>
        <p:nvSpPr>
          <p:cNvPr id="2" name="Rechteckige Legende 1"/>
          <p:cNvSpPr/>
          <p:nvPr/>
        </p:nvSpPr>
        <p:spPr>
          <a:xfrm>
            <a:off x="7166149" y="2779776"/>
            <a:ext cx="4462272" cy="1545336"/>
          </a:xfrm>
          <a:prstGeom prst="wedgeRectCallout">
            <a:avLst>
              <a:gd name="adj1" fmla="val -39890"/>
              <a:gd name="adj2" fmla="val -7041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Alternative: </a:t>
            </a:r>
            <a:r>
              <a:rPr lang="de-DE" dirty="0"/>
              <a:t>Andere Aufgabenstellung, </a:t>
            </a:r>
            <a:r>
              <a:rPr lang="de-DE" dirty="0" smtClean="0"/>
              <a:t>wie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Gemeinsamen Slogan finden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 Lied samt Cover-Bild erstellen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Einen digitalen Adventskalender befüllen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987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84000" y="1947671"/>
            <a:ext cx="11442893" cy="3794761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/>
              <a:t>Was habe ich </a:t>
            </a:r>
            <a:r>
              <a:rPr lang="de-DE" sz="3600" b="1" dirty="0" smtClean="0"/>
              <a:t>im Vorfeld gemacht</a:t>
            </a:r>
            <a:r>
              <a:rPr lang="de-DE" sz="3600" b="1" dirty="0"/>
              <a:t>?</a:t>
            </a:r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/>
              <a:t>Entwicklung einer Kursstruktur mit </a:t>
            </a:r>
            <a:r>
              <a:rPr lang="de-DE" sz="3600" dirty="0" err="1"/>
              <a:t>ChatGPT</a:t>
            </a:r>
            <a:r>
              <a:rPr lang="de-DE" sz="3600" dirty="0"/>
              <a:t> v3.5 als </a:t>
            </a:r>
            <a:r>
              <a:rPr lang="de-DE" sz="3600" dirty="0" smtClean="0"/>
              <a:t>Buddy</a:t>
            </a:r>
          </a:p>
          <a:p>
            <a:pPr marL="0" indent="0">
              <a:buNone/>
            </a:pPr>
            <a:r>
              <a:rPr lang="de-DE" sz="2800" dirty="0" smtClean="0"/>
              <a:t>Titel, Lernergebnisse, Kursstruktur brainstormen</a:t>
            </a:r>
          </a:p>
          <a:p>
            <a:pPr marL="0" indent="0">
              <a:buNone/>
            </a:pPr>
            <a:endParaRPr lang="de-DE" sz="3600" dirty="0" smtClean="0"/>
          </a:p>
          <a:p>
            <a:pPr marL="0" indent="0">
              <a:buNone/>
            </a:pPr>
            <a:r>
              <a:rPr lang="de-DE" sz="3600" dirty="0" smtClean="0"/>
              <a:t>Selbsteinschätzung</a:t>
            </a:r>
            <a:r>
              <a:rPr lang="de-DE" sz="3600" dirty="0"/>
              <a:t>: zu 70% ok, aber nicht „wow“.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 anchor="b"/>
          <a:lstStyle/>
          <a:p>
            <a:r>
              <a:rPr lang="de-DE" sz="6000" dirty="0">
                <a:solidFill>
                  <a:schemeClr val="tx2"/>
                </a:solidFill>
              </a:rPr>
              <a:t>VERY </a:t>
            </a:r>
            <a:r>
              <a:rPr lang="de-DE" sz="6000" dirty="0" err="1">
                <a:solidFill>
                  <a:schemeClr val="tx2"/>
                </a:solidFill>
              </a:rPr>
              <a:t>ISy</a:t>
            </a:r>
            <a:endParaRPr lang="de-DE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9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84000" y="1947671"/>
            <a:ext cx="11442893" cy="3794761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/>
              <a:t>Aufgabe: Erstellt Lektionen für den Online-Kurs!</a:t>
            </a:r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 smtClean="0"/>
              <a:t>[TODO: Links, Aufteilung und Anleitung bspw. über ein </a:t>
            </a:r>
            <a:r>
              <a:rPr lang="de-DE" sz="3600" dirty="0" err="1" smtClean="0"/>
              <a:t>Etherpad</a:t>
            </a:r>
            <a:r>
              <a:rPr lang="de-DE" sz="3600" dirty="0" smtClean="0"/>
              <a:t> teilen]</a:t>
            </a:r>
            <a:endParaRPr lang="de-DE" sz="36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 anchor="b"/>
          <a:lstStyle/>
          <a:p>
            <a:r>
              <a:rPr lang="de-DE" sz="6000" dirty="0">
                <a:solidFill>
                  <a:schemeClr val="tx2"/>
                </a:solidFill>
              </a:rPr>
              <a:t>VERY </a:t>
            </a:r>
            <a:r>
              <a:rPr lang="de-DE" sz="6000" dirty="0" err="1">
                <a:solidFill>
                  <a:schemeClr val="tx2"/>
                </a:solidFill>
              </a:rPr>
              <a:t>ISy</a:t>
            </a:r>
            <a:endParaRPr lang="de-DE" sz="6000" dirty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3999" y="6170414"/>
            <a:ext cx="11442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Zeit: ca. 45min</a:t>
            </a:r>
          </a:p>
        </p:txBody>
      </p:sp>
    </p:spTree>
    <p:extLst>
      <p:ext uri="{BB962C8B-B14F-4D97-AF65-F5344CB8AC3E}">
        <p14:creationId xmlns:p14="http://schemas.microsoft.com/office/powerpoint/2010/main" val="314100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84000" y="1947671"/>
            <a:ext cx="11442893" cy="3794761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 smtClean="0"/>
              <a:t>Aufgaben im Detail</a:t>
            </a:r>
          </a:p>
          <a:p>
            <a:pPr marL="0" indent="0">
              <a:buNone/>
            </a:pPr>
            <a:r>
              <a:rPr lang="de-DE" sz="3600" b="1" dirty="0" smtClean="0"/>
              <a:t>[TODO: aufs </a:t>
            </a:r>
            <a:r>
              <a:rPr lang="de-DE" sz="3600" b="1" dirty="0" err="1" smtClean="0"/>
              <a:t>Etherpad</a:t>
            </a:r>
            <a:r>
              <a:rPr lang="de-DE" sz="3600" b="1" dirty="0" smtClean="0"/>
              <a:t> kopieren und hier löschen]</a:t>
            </a:r>
            <a:endParaRPr lang="de-DE" sz="3600" b="1" dirty="0"/>
          </a:p>
          <a:p>
            <a:pPr marL="0" indent="0">
              <a:buNone/>
            </a:pPr>
            <a:r>
              <a:rPr lang="de-DE" dirty="0"/>
              <a:t>  </a:t>
            </a:r>
          </a:p>
          <a:p>
            <a:pPr marL="0" indent="0">
              <a:buNone/>
            </a:pPr>
            <a:r>
              <a:rPr lang="de-DE" b="1" dirty="0"/>
              <a:t>Schritt 1: </a:t>
            </a:r>
            <a:r>
              <a:rPr lang="de-DE" b="1" dirty="0" err="1"/>
              <a:t>Lektionsthema</a:t>
            </a:r>
            <a:r>
              <a:rPr lang="de-DE" b="1" dirty="0"/>
              <a:t> und -struktur</a:t>
            </a:r>
            <a:endParaRPr lang="de-DE" dirty="0"/>
          </a:p>
          <a:p>
            <a:r>
              <a:rPr lang="de-DE" strike="sngStrike" dirty="0"/>
              <a:t>Wählt eine Lektion aus, die ihr erstellen möchtet.</a:t>
            </a:r>
            <a:r>
              <a:rPr lang="de-DE" dirty="0"/>
              <a:t> (Schaut in die Aufteilung oben)</a:t>
            </a:r>
          </a:p>
          <a:p>
            <a:r>
              <a:rPr lang="de-DE" dirty="0"/>
              <a:t>Ihr könnt euch auf einen der bereits definierten Unterpunkte konzentrieren, die in der jeweiligen Lektion vermerkt sind, aber auch andere definieren.</a:t>
            </a:r>
          </a:p>
          <a:p>
            <a:r>
              <a:rPr lang="de-DE" dirty="0"/>
              <a:t>Überlegt euch eine klare Struktur für eure Lektion, einschließlich Hauptpunkten und Unterpunkten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 anchor="b"/>
          <a:lstStyle/>
          <a:p>
            <a:r>
              <a:rPr lang="de-DE" sz="6000" dirty="0">
                <a:solidFill>
                  <a:schemeClr val="tx2"/>
                </a:solidFill>
              </a:rPr>
              <a:t>VERY </a:t>
            </a:r>
            <a:r>
              <a:rPr lang="de-DE" sz="6000" dirty="0" err="1">
                <a:solidFill>
                  <a:schemeClr val="tx2"/>
                </a:solidFill>
              </a:rPr>
              <a:t>ISy</a:t>
            </a:r>
            <a:endParaRPr lang="de-DE" sz="6000" dirty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3999" y="6170414"/>
            <a:ext cx="11442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Zeit: ca. 45min</a:t>
            </a:r>
          </a:p>
        </p:txBody>
      </p:sp>
    </p:spTree>
    <p:extLst>
      <p:ext uri="{BB962C8B-B14F-4D97-AF65-F5344CB8AC3E}">
        <p14:creationId xmlns:p14="http://schemas.microsoft.com/office/powerpoint/2010/main" val="2977716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84000" y="1947671"/>
            <a:ext cx="11442893" cy="3794761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 smtClean="0"/>
              <a:t>Aufgaben im Detail</a:t>
            </a:r>
          </a:p>
          <a:p>
            <a:pPr marL="0" indent="0">
              <a:buNone/>
            </a:pPr>
            <a:r>
              <a:rPr lang="de-DE" sz="3600" b="1" dirty="0" smtClean="0"/>
              <a:t>[TODO: aufs </a:t>
            </a:r>
            <a:r>
              <a:rPr lang="de-DE" sz="3600" b="1" dirty="0" err="1" smtClean="0"/>
              <a:t>Etherpad</a:t>
            </a:r>
            <a:r>
              <a:rPr lang="de-DE" sz="3600" b="1" dirty="0" smtClean="0"/>
              <a:t> kopieren und hier löschen]</a:t>
            </a:r>
            <a:endParaRPr lang="de-DE" sz="3600" b="1" dirty="0"/>
          </a:p>
          <a:p>
            <a:pPr marL="0" indent="0">
              <a:buNone/>
            </a:pPr>
            <a:r>
              <a:rPr lang="de-DE" dirty="0"/>
              <a:t>  </a:t>
            </a:r>
          </a:p>
          <a:p>
            <a:pPr marL="0" indent="0">
              <a:buNone/>
            </a:pPr>
            <a:r>
              <a:rPr lang="de-DE" b="1" dirty="0"/>
              <a:t>Schritt 2: Textgenerierung</a:t>
            </a:r>
            <a:endParaRPr lang="de-DE" dirty="0"/>
          </a:p>
          <a:p>
            <a:r>
              <a:rPr lang="de-DE" dirty="0"/>
              <a:t>Nutzt KI-gestützte Textgeneratoren, um einen informativen und ansprechenden Text für eure Lektion zu erstellen.</a:t>
            </a:r>
          </a:p>
          <a:p>
            <a:r>
              <a:rPr lang="de-DE" dirty="0"/>
              <a:t>Passt den generierten Text nach Bedarf an, um sicherzustellen, dass er gut verständlich und an euer Thema angepasst ist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 anchor="b"/>
          <a:lstStyle/>
          <a:p>
            <a:r>
              <a:rPr lang="de-DE" sz="6000" dirty="0">
                <a:solidFill>
                  <a:schemeClr val="tx2"/>
                </a:solidFill>
              </a:rPr>
              <a:t>VERY </a:t>
            </a:r>
            <a:r>
              <a:rPr lang="de-DE" sz="6000" dirty="0" err="1">
                <a:solidFill>
                  <a:schemeClr val="tx2"/>
                </a:solidFill>
              </a:rPr>
              <a:t>ISy</a:t>
            </a:r>
            <a:endParaRPr lang="de-DE" sz="6000" dirty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3999" y="6170414"/>
            <a:ext cx="11442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Zeit: ca. 45min</a:t>
            </a:r>
          </a:p>
        </p:txBody>
      </p:sp>
    </p:spTree>
    <p:extLst>
      <p:ext uri="{BB962C8B-B14F-4D97-AF65-F5344CB8AC3E}">
        <p14:creationId xmlns:p14="http://schemas.microsoft.com/office/powerpoint/2010/main" val="164157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84000" y="1947671"/>
            <a:ext cx="11442893" cy="3794761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 smtClean="0"/>
              <a:t>Aufgaben im Detail</a:t>
            </a:r>
          </a:p>
          <a:p>
            <a:pPr marL="0" indent="0">
              <a:buNone/>
            </a:pPr>
            <a:r>
              <a:rPr lang="de-DE" sz="3600" b="1" dirty="0" smtClean="0"/>
              <a:t>[TODO: aufs </a:t>
            </a:r>
            <a:r>
              <a:rPr lang="de-DE" sz="3600" b="1" dirty="0" err="1" smtClean="0"/>
              <a:t>Etherpad</a:t>
            </a:r>
            <a:r>
              <a:rPr lang="de-DE" sz="3600" b="1" dirty="0" smtClean="0"/>
              <a:t> kopieren und hier löschen]</a:t>
            </a:r>
            <a:endParaRPr lang="de-DE" sz="3600" b="1" dirty="0"/>
          </a:p>
          <a:p>
            <a:pPr marL="0" indent="0">
              <a:buNone/>
            </a:pPr>
            <a:r>
              <a:rPr lang="de-DE" dirty="0"/>
              <a:t>  </a:t>
            </a:r>
          </a:p>
          <a:p>
            <a:pPr marL="0" indent="0">
              <a:buNone/>
            </a:pPr>
            <a:r>
              <a:rPr lang="de-DE" b="1" dirty="0"/>
              <a:t>Schritt 3: Bildgenerierung</a:t>
            </a:r>
            <a:endParaRPr lang="de-DE" dirty="0"/>
          </a:p>
          <a:p>
            <a:r>
              <a:rPr lang="de-DE" dirty="0"/>
              <a:t>Verwendet KI-basierte Bildgeneratoren, um ein dekoratives und thematisch passendes Bild für eure Lektion zu erstellen.</a:t>
            </a:r>
          </a:p>
          <a:p>
            <a:r>
              <a:rPr lang="de-DE" dirty="0"/>
              <a:t>Denkt daran, das Bild so zu gestalten, dass es die Aufmerksamkeit der Teilnehmenden auf das Wesentliche lenkt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 anchor="b"/>
          <a:lstStyle/>
          <a:p>
            <a:r>
              <a:rPr lang="de-DE" sz="6000" dirty="0">
                <a:solidFill>
                  <a:schemeClr val="tx2"/>
                </a:solidFill>
              </a:rPr>
              <a:t>VERY </a:t>
            </a:r>
            <a:r>
              <a:rPr lang="de-DE" sz="6000" dirty="0" err="1">
                <a:solidFill>
                  <a:schemeClr val="tx2"/>
                </a:solidFill>
              </a:rPr>
              <a:t>ISy</a:t>
            </a:r>
            <a:endParaRPr lang="de-DE" sz="6000" dirty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3999" y="6170414"/>
            <a:ext cx="11442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Zeit: ca. 45min</a:t>
            </a:r>
          </a:p>
        </p:txBody>
      </p:sp>
    </p:spTree>
    <p:extLst>
      <p:ext uri="{BB962C8B-B14F-4D97-AF65-F5344CB8AC3E}">
        <p14:creationId xmlns:p14="http://schemas.microsoft.com/office/powerpoint/2010/main" val="479211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84000" y="1947671"/>
            <a:ext cx="11442893" cy="3794761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 smtClean="0"/>
              <a:t>Aufgaben im Detail</a:t>
            </a:r>
          </a:p>
          <a:p>
            <a:pPr marL="0" indent="0">
              <a:buNone/>
            </a:pPr>
            <a:r>
              <a:rPr lang="de-DE" sz="3600" b="1" dirty="0" smtClean="0"/>
              <a:t>[TODO: aufs </a:t>
            </a:r>
            <a:r>
              <a:rPr lang="de-DE" sz="3600" b="1" dirty="0" err="1" smtClean="0"/>
              <a:t>Etherpad</a:t>
            </a:r>
            <a:r>
              <a:rPr lang="de-DE" sz="3600" b="1" dirty="0" smtClean="0"/>
              <a:t> kopieren und hier löschen]</a:t>
            </a:r>
            <a:endParaRPr lang="de-DE" sz="3600" b="1" dirty="0"/>
          </a:p>
          <a:p>
            <a:pPr marL="0" indent="0">
              <a:buNone/>
            </a:pPr>
            <a:r>
              <a:rPr lang="de-DE" dirty="0"/>
              <a:t>  </a:t>
            </a:r>
          </a:p>
          <a:p>
            <a:pPr marL="0" indent="0">
              <a:buNone/>
            </a:pPr>
            <a:r>
              <a:rPr lang="de-DE" b="1" dirty="0"/>
              <a:t>Schritt 4: Interaktive Elemente planen</a:t>
            </a:r>
            <a:endParaRPr lang="de-DE" dirty="0"/>
          </a:p>
          <a:p>
            <a:r>
              <a:rPr lang="de-DE" dirty="0"/>
              <a:t>Integriert ein interaktives Element in eure Lektion – eine kurze Beschreibung reicht im Rahmen des Workshops aus. Dies kann eine Quizfrage, eine Aufgabe, eine Animation oder eine interaktive Grafik sein … irgendetwas, bei dem die Teilnehmenden die Hand zu Tastatur und/oder Maus führen müssen.</a:t>
            </a:r>
          </a:p>
          <a:p>
            <a:r>
              <a:rPr lang="de-DE" dirty="0"/>
              <a:t>Stellt sicher, dass euer interaktives Element den Lernerfolg fördert und die Teilnehmenden aktiv einbezieht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 anchor="b"/>
          <a:lstStyle/>
          <a:p>
            <a:r>
              <a:rPr lang="de-DE" sz="6000" dirty="0">
                <a:solidFill>
                  <a:schemeClr val="tx2"/>
                </a:solidFill>
              </a:rPr>
              <a:t>VERY </a:t>
            </a:r>
            <a:r>
              <a:rPr lang="de-DE" sz="6000" dirty="0" err="1">
                <a:solidFill>
                  <a:schemeClr val="tx2"/>
                </a:solidFill>
              </a:rPr>
              <a:t>ISy</a:t>
            </a:r>
            <a:endParaRPr lang="de-DE" sz="6000" dirty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3999" y="6170414"/>
            <a:ext cx="11442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Zeit: ca. 45min</a:t>
            </a:r>
          </a:p>
        </p:txBody>
      </p:sp>
    </p:spTree>
    <p:extLst>
      <p:ext uri="{BB962C8B-B14F-4D97-AF65-F5344CB8AC3E}">
        <p14:creationId xmlns:p14="http://schemas.microsoft.com/office/powerpoint/2010/main" val="1416831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84000" y="1947671"/>
            <a:ext cx="11442893" cy="3794761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 smtClean="0"/>
              <a:t>Aufgaben im Detail</a:t>
            </a:r>
          </a:p>
          <a:p>
            <a:pPr marL="0" indent="0">
              <a:buNone/>
            </a:pPr>
            <a:r>
              <a:rPr lang="de-DE" sz="3600" b="1" dirty="0" smtClean="0"/>
              <a:t>[TODO: aufs </a:t>
            </a:r>
            <a:r>
              <a:rPr lang="de-DE" sz="3600" b="1" dirty="0" err="1" smtClean="0"/>
              <a:t>Etherpad</a:t>
            </a:r>
            <a:r>
              <a:rPr lang="de-DE" sz="3600" b="1" dirty="0" smtClean="0"/>
              <a:t> kopieren und hier löschen]</a:t>
            </a:r>
            <a:endParaRPr lang="de-DE" sz="3600" b="1" dirty="0"/>
          </a:p>
          <a:p>
            <a:pPr marL="0" indent="0">
              <a:buNone/>
            </a:pPr>
            <a:r>
              <a:rPr lang="de-DE" dirty="0"/>
              <a:t>  </a:t>
            </a:r>
          </a:p>
          <a:p>
            <a:pPr marL="0" indent="0">
              <a:buNone/>
            </a:pPr>
            <a:r>
              <a:rPr lang="de-DE" b="1" dirty="0"/>
              <a:t>Schritt 5: Ergebnisse erweitern und reflektieren</a:t>
            </a:r>
            <a:endParaRPr lang="de-DE" dirty="0"/>
          </a:p>
          <a:p>
            <a:r>
              <a:rPr lang="de-DE" dirty="0"/>
              <a:t>Ergänzt gern weitere Ideen und Ressourcen, die zur Fertigstellung der Lektion hilfreich sein können (bspw. Links zum Intranet).</a:t>
            </a:r>
          </a:p>
          <a:p>
            <a:r>
              <a:rPr lang="de-DE" dirty="0"/>
              <a:t>Reflektiert über die Erfahrungen mit den KI-Tools, diskutiert mögliche Vor- und Nachteile.</a:t>
            </a:r>
          </a:p>
          <a:p>
            <a:r>
              <a:rPr lang="de-DE" dirty="0"/>
              <a:t>Überlegt, wie ihr eure Lektion weiter verbessern könnt. Schreibt diese Hinweise auf.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 anchor="b"/>
          <a:lstStyle/>
          <a:p>
            <a:r>
              <a:rPr lang="de-DE" sz="6000" dirty="0">
                <a:solidFill>
                  <a:schemeClr val="tx2"/>
                </a:solidFill>
              </a:rPr>
              <a:t>VERY </a:t>
            </a:r>
            <a:r>
              <a:rPr lang="de-DE" sz="6000" dirty="0" err="1">
                <a:solidFill>
                  <a:schemeClr val="tx2"/>
                </a:solidFill>
              </a:rPr>
              <a:t>ISy</a:t>
            </a:r>
            <a:endParaRPr lang="de-DE" sz="6000" dirty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3999" y="6170414"/>
            <a:ext cx="11442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Zeit: ca. 45min</a:t>
            </a:r>
          </a:p>
        </p:txBody>
      </p:sp>
    </p:spTree>
    <p:extLst>
      <p:ext uri="{BB962C8B-B14F-4D97-AF65-F5344CB8AC3E}">
        <p14:creationId xmlns:p14="http://schemas.microsoft.com/office/powerpoint/2010/main" val="1727150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idx="13"/>
          </p:nvPr>
        </p:nvSpPr>
        <p:spPr/>
        <p:txBody>
          <a:bodyPr anchor="t"/>
          <a:lstStyle/>
          <a:p>
            <a:r>
              <a:rPr lang="de-DE" sz="6000" dirty="0"/>
              <a:t>WIE WAR‘S?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Erfahrungsaustausch und Feedback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b="19199"/>
          <a:stretch/>
        </p:blipFill>
        <p:spPr/>
      </p:pic>
    </p:spTree>
    <p:extLst>
      <p:ext uri="{BB962C8B-B14F-4D97-AF65-F5344CB8AC3E}">
        <p14:creationId xmlns:p14="http://schemas.microsoft.com/office/powerpoint/2010/main" val="376749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84000" y="1947671"/>
            <a:ext cx="11442893" cy="37947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e-DE" sz="3600" b="1" i="1" dirty="0" smtClean="0"/>
              <a:t>Was würde ich beim nächsten Durchlauf anders machen</a:t>
            </a:r>
            <a:endParaRPr lang="de-DE" sz="3600" b="1" i="1" dirty="0"/>
          </a:p>
          <a:p>
            <a:pPr marL="0" indent="0">
              <a:buNone/>
            </a:pPr>
            <a:endParaRPr lang="de-DE" sz="1800" i="1" dirty="0"/>
          </a:p>
          <a:p>
            <a:r>
              <a:rPr lang="de-DE" sz="3600" i="1" dirty="0" smtClean="0"/>
              <a:t>Längere Arbeitsphase im Hauptteil (wir haben live um ca. 30min verlängert)</a:t>
            </a:r>
            <a:endParaRPr lang="de-DE" sz="3600" b="1" i="1" dirty="0">
              <a:solidFill>
                <a:schemeClr val="tx2"/>
              </a:solidFill>
            </a:endParaRPr>
          </a:p>
          <a:p>
            <a:r>
              <a:rPr lang="de-DE" sz="3600" i="1" dirty="0"/>
              <a:t>Ev</a:t>
            </a:r>
            <a:r>
              <a:rPr lang="de-DE" sz="3600" i="1" dirty="0" smtClean="0"/>
              <a:t>. Auswertung besser machen, vielleicht von vorn herein als Challenge anlegen und dann gegenseitig abstimmen, welche andere Gruppen man am besten fand.</a:t>
            </a:r>
            <a:endParaRPr lang="de-DE" sz="3600" i="1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 anchor="b"/>
          <a:lstStyle/>
          <a:p>
            <a:r>
              <a:rPr lang="de-DE" sz="6000" i="1" dirty="0" smtClean="0">
                <a:solidFill>
                  <a:schemeClr val="tx2"/>
                </a:solidFill>
              </a:rPr>
              <a:t>Mein Fazit</a:t>
            </a:r>
            <a:endParaRPr lang="de-DE" sz="6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3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84000" y="1947671"/>
            <a:ext cx="11442893" cy="3794761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de-DE" sz="4400" dirty="0">
                <a:solidFill>
                  <a:srgbClr val="E4003A"/>
                </a:solidFill>
              </a:rPr>
              <a:t>Was war einfach?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e-DE" sz="4400" dirty="0">
                <a:solidFill>
                  <a:srgbClr val="E4003A"/>
                </a:solidFill>
              </a:rPr>
              <a:t>Wo gab es Probleme?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e-DE" sz="4400" dirty="0">
                <a:solidFill>
                  <a:srgbClr val="E4003A"/>
                </a:solidFill>
              </a:rPr>
              <a:t>Was muss geschehen, damit der Kurs fertig wird?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 anchor="b"/>
          <a:lstStyle/>
          <a:p>
            <a:r>
              <a:rPr lang="de-DE" sz="6000" dirty="0">
                <a:solidFill>
                  <a:schemeClr val="tx2"/>
                </a:solidFill>
              </a:rPr>
              <a:t>WIE WAR‘S?</a:t>
            </a:r>
          </a:p>
        </p:txBody>
      </p:sp>
      <p:sp>
        <p:nvSpPr>
          <p:cNvPr id="5" name="Rechteck 4"/>
          <p:cNvSpPr/>
          <p:nvPr/>
        </p:nvSpPr>
        <p:spPr>
          <a:xfrm>
            <a:off x="383999" y="6170414"/>
            <a:ext cx="11442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Zeit: ca. 30min</a:t>
            </a:r>
          </a:p>
        </p:txBody>
      </p:sp>
    </p:spTree>
    <p:extLst>
      <p:ext uri="{BB962C8B-B14F-4D97-AF65-F5344CB8AC3E}">
        <p14:creationId xmlns:p14="http://schemas.microsoft.com/office/powerpoint/2010/main" val="298166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4001" y="1504435"/>
            <a:ext cx="11492875" cy="1765814"/>
          </a:xfrm>
        </p:spPr>
        <p:txBody>
          <a:bodyPr anchor="b"/>
          <a:lstStyle/>
          <a:p>
            <a:r>
              <a:rPr lang="de-DE" sz="9600" cap="none" dirty="0"/>
              <a:t>Danke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sz="3000" b="0" dirty="0"/>
              <a:t>Anja Lorenz, TH Lübeck | @</a:t>
            </a:r>
            <a:r>
              <a:rPr lang="de-DE" sz="3000" b="0" dirty="0" err="1"/>
              <a:t>anjalorenz@bildung.social</a:t>
            </a:r>
            <a:r>
              <a:rPr lang="de-DE" sz="3000" b="0" dirty="0"/>
              <a:t> | @</a:t>
            </a:r>
            <a:r>
              <a:rPr lang="de-DE" sz="3000" b="0" dirty="0" err="1"/>
              <a:t>anjalorenz</a:t>
            </a:r>
            <a:endParaRPr lang="de-DE" sz="3000" b="0" dirty="0"/>
          </a:p>
        </p:txBody>
      </p:sp>
      <p:pic>
        <p:nvPicPr>
          <p:cNvPr id="7" name="Picture 8" descr="https://lh3.googleusercontent.com/sBsoZapN_BFE8K6yQYTe6JXjV7hlxyMuWfy_jbARE1BFcalj_EfTaBHkG56sNTDmvLCzF_PDEbmM2FIVzN3q4hZ-olygl69AKvpUApdjatZPMhwGpH2GjkRMJs6ICVNj170Sn7ZrXy10n7CkDQAbOB_XH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13" y="6105761"/>
            <a:ext cx="1235963" cy="4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1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stellt Euch nach Eurem Geburtstag (ohne Jahreszahl) von Januar bis Dezember in einer Reihe auf.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3"/>
          </p:nvPr>
        </p:nvSpPr>
        <p:spPr/>
        <p:txBody>
          <a:bodyPr anchor="t"/>
          <a:lstStyle/>
          <a:p>
            <a:r>
              <a:rPr lang="de-DE" sz="6000" dirty="0"/>
              <a:t>GEBURTSTAGSKALENDER</a:t>
            </a:r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5" b="22363"/>
          <a:stretch/>
        </p:blipFill>
        <p:spPr/>
      </p:pic>
    </p:spTree>
    <p:extLst>
      <p:ext uri="{BB962C8B-B14F-4D97-AF65-F5344CB8AC3E}">
        <p14:creationId xmlns:p14="http://schemas.microsoft.com/office/powerpoint/2010/main" val="51421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idx="13"/>
          </p:nvPr>
        </p:nvSpPr>
        <p:spPr/>
        <p:txBody>
          <a:bodyPr anchor="t"/>
          <a:lstStyle/>
          <a:p>
            <a:r>
              <a:rPr lang="de-DE" sz="6000" dirty="0"/>
              <a:t>KI, AI, LLM, GPT, … WTF?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 klären Begriffe rund um das Thema „KI“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0" b="18818"/>
          <a:stretch/>
        </p:blipFill>
        <p:spPr/>
      </p:pic>
    </p:spTree>
    <p:extLst>
      <p:ext uri="{BB962C8B-B14F-4D97-AF65-F5344CB8AC3E}">
        <p14:creationId xmlns:p14="http://schemas.microsoft.com/office/powerpoint/2010/main" val="276916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84000" y="1947671"/>
            <a:ext cx="11442893" cy="3264409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/>
              <a:t>Aufgabe: Begriffe in der Gruppe klären </a:t>
            </a: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sz="2400" dirty="0"/>
              <a:t>siehe Arbeitsblatt: </a:t>
            </a:r>
            <a:r>
              <a:rPr lang="de-DE" sz="2400" dirty="0">
                <a:hlinkClick r:id="rId2"/>
              </a:rPr>
              <a:t>https://</a:t>
            </a:r>
            <a:r>
              <a:rPr lang="de-DE" sz="2400" dirty="0" smtClean="0">
                <a:hlinkClick r:id="rId2"/>
              </a:rPr>
              <a:t>www.tutory.de/entdecken/dokument/ki-begriffe-klaeren</a:t>
            </a:r>
            <a:r>
              <a:rPr lang="de-DE" sz="2400" dirty="0" smtClean="0"/>
              <a:t> </a:t>
            </a:r>
            <a:endParaRPr lang="de-DE" sz="24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3600" dirty="0"/>
              <a:t>Dabei:</a:t>
            </a:r>
          </a:p>
          <a:p>
            <a:r>
              <a:rPr lang="de-DE" sz="3600" dirty="0"/>
              <a:t>Unklarheiten beseitigen oder festhalten</a:t>
            </a:r>
          </a:p>
          <a:p>
            <a:r>
              <a:rPr lang="de-DE" sz="3600" dirty="0" smtClean="0"/>
              <a:t>weitere </a:t>
            </a:r>
            <a:r>
              <a:rPr lang="de-DE" sz="3600" dirty="0"/>
              <a:t>Begriffe, die alle kennen sollten, </a:t>
            </a:r>
            <a:r>
              <a:rPr lang="de-DE" sz="3600" dirty="0" smtClean="0"/>
              <a:t>festhalten</a:t>
            </a:r>
            <a:endParaRPr lang="de-DE" sz="36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 anchor="b"/>
          <a:lstStyle/>
          <a:p>
            <a:r>
              <a:rPr lang="de-DE" sz="6000" dirty="0">
                <a:solidFill>
                  <a:schemeClr val="tx2"/>
                </a:solidFill>
              </a:rPr>
              <a:t>BEGRIFFE KLÄREN</a:t>
            </a:r>
          </a:p>
        </p:txBody>
      </p:sp>
      <p:sp>
        <p:nvSpPr>
          <p:cNvPr id="22" name="Rechteck 21"/>
          <p:cNvSpPr/>
          <p:nvPr/>
        </p:nvSpPr>
        <p:spPr>
          <a:xfrm>
            <a:off x="383999" y="6170414"/>
            <a:ext cx="11442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Zeit: ca. 15min</a:t>
            </a:r>
          </a:p>
        </p:txBody>
      </p:sp>
    </p:spTree>
    <p:extLst>
      <p:ext uri="{BB962C8B-B14F-4D97-AF65-F5344CB8AC3E}">
        <p14:creationId xmlns:p14="http://schemas.microsoft.com/office/powerpoint/2010/main" val="394951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84000" y="1947671"/>
            <a:ext cx="11442893" cy="4581145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/>
              <a:t>Aufgabe: Begriffe in der Gruppe klären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4800" dirty="0">
                <a:solidFill>
                  <a:schemeClr val="tx2"/>
                </a:solidFill>
              </a:rPr>
              <a:t>Fragen, Anmerkungen?</a:t>
            </a:r>
            <a:br>
              <a:rPr lang="de-DE" sz="4800" dirty="0">
                <a:solidFill>
                  <a:schemeClr val="tx2"/>
                </a:solidFill>
              </a:rPr>
            </a:br>
            <a:r>
              <a:rPr lang="de-DE" sz="4800" dirty="0">
                <a:solidFill>
                  <a:schemeClr val="tx2"/>
                </a:solidFill>
              </a:rPr>
              <a:t>Weitere Begriffe, die alle kennen sollten?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 anchor="b"/>
          <a:lstStyle/>
          <a:p>
            <a:r>
              <a:rPr lang="de-DE" sz="6000" dirty="0">
                <a:solidFill>
                  <a:schemeClr val="tx2"/>
                </a:solidFill>
              </a:rPr>
              <a:t>BEGRIFFE KLÄREN</a:t>
            </a:r>
          </a:p>
        </p:txBody>
      </p:sp>
      <p:sp>
        <p:nvSpPr>
          <p:cNvPr id="4" name="Rechteck 3"/>
          <p:cNvSpPr/>
          <p:nvPr/>
        </p:nvSpPr>
        <p:spPr>
          <a:xfrm>
            <a:off x="383999" y="6170414"/>
            <a:ext cx="11442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Zeit: ca. 10min</a:t>
            </a:r>
          </a:p>
        </p:txBody>
      </p:sp>
    </p:spTree>
    <p:extLst>
      <p:ext uri="{BB962C8B-B14F-4D97-AF65-F5344CB8AC3E}">
        <p14:creationId xmlns:p14="http://schemas.microsoft.com/office/powerpoint/2010/main" val="420498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idx="13"/>
          </p:nvPr>
        </p:nvSpPr>
        <p:spPr/>
        <p:txBody>
          <a:bodyPr anchor="t"/>
          <a:lstStyle/>
          <a:p>
            <a:r>
              <a:rPr lang="de-DE" sz="6000" dirty="0"/>
              <a:t>KI-TOOLS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Welche Tools nutzen wir aktuell?</a:t>
            </a:r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b="19199"/>
          <a:stretch/>
        </p:blipFill>
        <p:spPr/>
      </p:pic>
    </p:spTree>
    <p:extLst>
      <p:ext uri="{BB962C8B-B14F-4D97-AF65-F5344CB8AC3E}">
        <p14:creationId xmlns:p14="http://schemas.microsoft.com/office/powerpoint/2010/main" val="64443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84000" y="1947671"/>
            <a:ext cx="11442893" cy="37947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e-DE" sz="3600" b="1" dirty="0"/>
              <a:t>Aufgabe: Welche KI-Tools nutzt Ihr?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3600" dirty="0"/>
              <a:t>Dabei:</a:t>
            </a:r>
          </a:p>
          <a:p>
            <a:r>
              <a:rPr lang="de-DE" sz="3600" dirty="0"/>
              <a:t>Hier eintragen</a:t>
            </a:r>
            <a:r>
              <a:rPr lang="de-DE" sz="3600" dirty="0" smtClean="0"/>
              <a:t>: [TODO: MENTIMETER, FLIPCHART O.Ä.]</a:t>
            </a:r>
            <a:endParaRPr lang="de-DE" sz="3600" dirty="0">
              <a:cs typeface="Calibri"/>
              <a:hlinkClick r:id="rId2"/>
            </a:endParaRPr>
          </a:p>
          <a:p>
            <a:r>
              <a:rPr lang="de-DE" sz="3600" dirty="0"/>
              <a:t>Tauscht Euch über Einsatzzwecke und Erfahrungen aus.</a:t>
            </a:r>
          </a:p>
          <a:p>
            <a:r>
              <a:rPr lang="de-DE" sz="3600" b="1" dirty="0">
                <a:solidFill>
                  <a:schemeClr val="tx2"/>
                </a:solidFill>
              </a:rPr>
              <a:t>Zugang zu mind. 1 generativen Tool für je Text und Bild sicherstellen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 anchor="b"/>
          <a:lstStyle/>
          <a:p>
            <a:r>
              <a:rPr lang="de-DE" sz="6000" dirty="0" smtClean="0">
                <a:solidFill>
                  <a:schemeClr val="tx2"/>
                </a:solidFill>
              </a:rPr>
              <a:t>KI-TOOLS</a:t>
            </a:r>
            <a:endParaRPr lang="de-DE" sz="6000" dirty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3999" y="6170414"/>
            <a:ext cx="11442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Zeit: ca. 15min</a:t>
            </a:r>
          </a:p>
        </p:txBody>
      </p:sp>
    </p:spTree>
    <p:extLst>
      <p:ext uri="{BB962C8B-B14F-4D97-AF65-F5344CB8AC3E}">
        <p14:creationId xmlns:p14="http://schemas.microsoft.com/office/powerpoint/2010/main" val="338218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84000" y="1947671"/>
            <a:ext cx="11442893" cy="45811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3600" b="1" dirty="0"/>
              <a:t>Aufgabe: Welche KI-Tools nutzt Ihr?</a:t>
            </a:r>
            <a:endParaRPr lang="de-DE" sz="18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/>
              <a:t>Antworten </a:t>
            </a:r>
            <a:r>
              <a:rPr lang="de-DE" sz="2400" dirty="0" smtClean="0"/>
              <a:t>auf [TODO LINK] anschauen</a:t>
            </a:r>
            <a:endParaRPr lang="de-DE" sz="2400" dirty="0"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4800" dirty="0">
                <a:solidFill>
                  <a:schemeClr val="tx2"/>
                </a:solidFill>
              </a:rPr>
              <a:t>Fragen, Anmerkungen?</a:t>
            </a:r>
            <a:r>
              <a:rPr lang="de-DE" sz="4800" dirty="0">
                <a:solidFill>
                  <a:schemeClr val="tx2"/>
                </a:solidFill>
                <a:cs typeface="Calibri"/>
              </a:rPr>
              <a:t/>
            </a:r>
            <a:br>
              <a:rPr lang="de-DE" sz="4800" dirty="0">
                <a:solidFill>
                  <a:schemeClr val="tx2"/>
                </a:solidFill>
                <a:cs typeface="Calibri"/>
              </a:rPr>
            </a:br>
            <a:r>
              <a:rPr lang="de-DE" sz="4800" dirty="0">
                <a:solidFill>
                  <a:schemeClr val="tx2"/>
                </a:solidFill>
              </a:rPr>
              <a:t>Habt Ihr alle Zugang zu Text- und Bild-Tools?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 anchor="b"/>
          <a:lstStyle/>
          <a:p>
            <a:r>
              <a:rPr lang="de-DE" sz="6000" dirty="0">
                <a:solidFill>
                  <a:schemeClr val="tx2"/>
                </a:solidFill>
              </a:rPr>
              <a:t>KI-TOOLS</a:t>
            </a:r>
          </a:p>
        </p:txBody>
      </p:sp>
      <p:sp>
        <p:nvSpPr>
          <p:cNvPr id="4" name="Rechteck 3"/>
          <p:cNvSpPr/>
          <p:nvPr/>
        </p:nvSpPr>
        <p:spPr>
          <a:xfrm>
            <a:off x="383999" y="6170414"/>
            <a:ext cx="11442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Zeit: ca. 10min</a:t>
            </a:r>
          </a:p>
        </p:txBody>
      </p:sp>
    </p:spTree>
    <p:extLst>
      <p:ext uri="{BB962C8B-B14F-4D97-AF65-F5344CB8AC3E}">
        <p14:creationId xmlns:p14="http://schemas.microsoft.com/office/powerpoint/2010/main" val="2888909150"/>
      </p:ext>
    </p:extLst>
  </p:cSld>
  <p:clrMapOvr>
    <a:masterClrMapping/>
  </p:clrMapOvr>
</p:sld>
</file>

<file path=ppt/theme/theme1.xml><?xml version="1.0" encoding="utf-8"?>
<a:theme xmlns:a="http://schemas.openxmlformats.org/drawingml/2006/main" name="Th Lübeck Design 4:3">
  <a:themeElements>
    <a:clrScheme name="TH Lübeck Farben">
      <a:dk1>
        <a:srgbClr val="000000"/>
      </a:dk1>
      <a:lt1>
        <a:srgbClr val="FFFFFF"/>
      </a:lt1>
      <a:dk2>
        <a:srgbClr val="E4003A"/>
      </a:dk2>
      <a:lt2>
        <a:srgbClr val="CFBA9D"/>
      </a:lt2>
      <a:accent1>
        <a:srgbClr val="4B5459"/>
      </a:accent1>
      <a:accent2>
        <a:srgbClr val="FBBC33"/>
      </a:accent2>
      <a:accent3>
        <a:srgbClr val="8CCAAE"/>
      </a:accent3>
      <a:accent4>
        <a:srgbClr val="75122A"/>
      </a:accent4>
      <a:accent5>
        <a:srgbClr val="6886A7"/>
      </a:accent5>
      <a:accent6>
        <a:srgbClr val="DEDC00"/>
      </a:accent6>
      <a:hlink>
        <a:srgbClr val="E4003A"/>
      </a:hlink>
      <a:folHlink>
        <a:srgbClr val="004261"/>
      </a:folHlink>
    </a:clrScheme>
    <a:fontScheme name="TH Fließtex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ctr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_x00fc_ltig_x0020_f_x00fc_r xmlns="845ba726-4aaa-4e93-bec4-fb020baba1ef">
      <Value>alle Beschäftigten</Value>
    </g_x00fc_ltig_x0020_f_x00fc_r>
    <Vertraulichkeitsstufe xmlns="845ba726-4aaa-4e93-bec4-fb020baba1ef">intern</Vertraulichkeitsstufe>
    <_dlc_DocId xmlns="6e9c68af-8bb9-4c8e-acaa-c005a2bd5618">DOCID-20-380</_dlc_DocId>
    <Formular_x0020__x002f__x0020_Vordrucke xmlns="845ba726-4aaa-4e93-bec4-fb020baba1ef">Corporate Design / Werbung</Formular_x0020__x002f__x0020_Vordrucke>
    <_dlc_DocIdUrl xmlns="6e9c68af-8bb9-4c8e-acaa-c005a2bd5618">
      <Url>https://intranet.th-luebeck.de/dokumente/_layouts/15/DocIdRedir.aspx?ID=DOCID-20-380</Url>
      <Description>DOCID-20-380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9041EF918B444F9772472982E64F5F" ma:contentTypeVersion="12" ma:contentTypeDescription="Ein neues Dokument erstellen." ma:contentTypeScope="" ma:versionID="542c493866380e1b55116cb04fdd9ec4">
  <xsd:schema xmlns:xsd="http://www.w3.org/2001/XMLSchema" xmlns:xs="http://www.w3.org/2001/XMLSchema" xmlns:p="http://schemas.microsoft.com/office/2006/metadata/properties" xmlns:ns2="845ba726-4aaa-4e93-bec4-fb020baba1ef" xmlns:ns3="6e9c68af-8bb9-4c8e-acaa-c005a2bd5618" targetNamespace="http://schemas.microsoft.com/office/2006/metadata/properties" ma:root="true" ma:fieldsID="b373e3115a6191bd0a4b2571d3776b56" ns2:_="" ns3:_="">
    <xsd:import namespace="845ba726-4aaa-4e93-bec4-fb020baba1ef"/>
    <xsd:import namespace="6e9c68af-8bb9-4c8e-acaa-c005a2bd5618"/>
    <xsd:element name="properties">
      <xsd:complexType>
        <xsd:sequence>
          <xsd:element name="documentManagement">
            <xsd:complexType>
              <xsd:all>
                <xsd:element ref="ns2:Formular_x0020__x002f__x0020_Vordrucke"/>
                <xsd:element ref="ns2:Vertraulichkeitsstufe"/>
                <xsd:element ref="ns3:_dlc_DocId" minOccurs="0"/>
                <xsd:element ref="ns3:_dlc_DocIdUrl" minOccurs="0"/>
                <xsd:element ref="ns3:_dlc_DocIdPersistId" minOccurs="0"/>
                <xsd:element ref="ns2:g_x00fc_ltig_x0020_f_x00fc_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ba726-4aaa-4e93-bec4-fb020baba1ef" elementFormDefault="qualified">
    <xsd:import namespace="http://schemas.microsoft.com/office/2006/documentManagement/types"/>
    <xsd:import namespace="http://schemas.microsoft.com/office/infopath/2007/PartnerControls"/>
    <xsd:element name="Formular_x0020__x002f__x0020_Vordrucke" ma:index="8" ma:displayName="Formular / Vordrucke" ma:format="Dropdown" ma:internalName="Formular_x0020__x002f__x0020_Vordrucke">
      <xsd:simpleType>
        <xsd:restriction base="dms:Choice">
          <xsd:enumeration value="----"/>
          <xsd:enumeration value="Arbeitssicherheit/Brandschutz/Gefahrstoffe"/>
          <xsd:enumeration value="Corporate Design / Werbung"/>
          <xsd:enumeration value="Datenschutz"/>
          <xsd:enumeration value="Energieversorgung"/>
          <xsd:enumeration value="Finanzen"/>
          <xsd:enumeration value="IT"/>
          <xsd:enumeration value="Organisation allgemein"/>
          <xsd:enumeration value="Personal"/>
          <xsd:enumeration value="Studium/Lehre"/>
          <xsd:enumeration value="Corona"/>
        </xsd:restriction>
      </xsd:simpleType>
    </xsd:element>
    <xsd:element name="Vertraulichkeitsstufe" ma:index="9" ma:displayName="Vertraulichkeitsstufe" ma:default="intern" ma:format="Dropdown" ma:internalName="Vertraulichkeitsstufe" ma:readOnly="false">
      <xsd:simpleType>
        <xsd:restriction base="dms:Choice">
          <xsd:enumeration value="intern"/>
          <xsd:enumeration value="öffentlich"/>
        </xsd:restriction>
      </xsd:simpleType>
    </xsd:element>
    <xsd:element name="g_x00fc_ltig_x0020_f_x00fc_r" ma:index="13" nillable="true" ma:displayName="gültig für" ma:default="alle Beschäftigten" ma:internalName="g_x00fc_ltig_x0020_f_x00fc_r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issenschaftl./nichtwissenschftl. Personal"/>
                    <xsd:enumeration value="ProfessorInnen/BeamtInnen"/>
                    <xsd:enumeration value="Lehrbeauftragte"/>
                    <xsd:enumeration value="alle Beschäftigten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c68af-8bb9-4c8e-acaa-c005a2bd5618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1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D446DE-ABD5-4919-832B-1FEEA65A76DC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6e9c68af-8bb9-4c8e-acaa-c005a2bd5618"/>
    <ds:schemaRef ds:uri="http://purl.org/dc/dcmitype/"/>
    <ds:schemaRef ds:uri="845ba726-4aaa-4e93-bec4-fb020baba1e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289F1A-FCC1-42AA-951D-251B4F5E5A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5ba726-4aaa-4e93-bec4-fb020baba1ef"/>
    <ds:schemaRef ds:uri="6e9c68af-8bb9-4c8e-acaa-c005a2bd56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C46BC0-7A6B-46B1-90BA-612F3F396FE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3C19692-BA88-4276-B350-6CF45C3DAB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836</Words>
  <Application>Microsoft Office PowerPoint</Application>
  <PresentationFormat>Breitbild</PresentationFormat>
  <Paragraphs>118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Th Lübeck Design 4:3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Danke</vt:lpstr>
    </vt:vector>
  </TitlesOfParts>
  <Company>Fachhochschule Lübeck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Wulf, Linda Lu</dc:creator>
  <cp:lastModifiedBy>Lorenz, Anja</cp:lastModifiedBy>
  <cp:revision>180</cp:revision>
  <cp:lastPrinted>2018-05-31T11:04:23Z</cp:lastPrinted>
  <dcterms:created xsi:type="dcterms:W3CDTF">2015-07-28T12:12:22Z</dcterms:created>
  <dcterms:modified xsi:type="dcterms:W3CDTF">2023-12-15T13:36:08Z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9955d7c6-2dbb-4d8f-831b-4316e9c5ea42</vt:lpwstr>
  </property>
  <property fmtid="{D5CDD505-2E9C-101B-9397-08002B2CF9AE}" pid="3" name="ContentTypeId">
    <vt:lpwstr>0x010100E19041EF918B444F9772472982E64F5F</vt:lpwstr>
  </property>
</Properties>
</file>